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  <p:embeddedFont>
      <p:font typeface="Arial Bold" charset="1" panose="020B0802020202020204"/>
      <p:regular r:id="rId19"/>
    </p:embeddedFont>
    <p:embeddedFont>
      <p:font typeface="Prompt Bold" charset="1" panose="00000800000000000000"/>
      <p:regular r:id="rId20"/>
    </p:embeddedFont>
    <p:embeddedFont>
      <p:font typeface="Prompt" charset="1" panose="00000500000000000000"/>
      <p:regular r:id="rId21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https://tipalti.com/press/manual-finance-processes-are-stunting-business-growth-and-creating-fraud-risk/" TargetMode="External" Type="http://schemas.openxmlformats.org/officeDocument/2006/relationships/hyperlink"/><Relationship Id="rId13" Target="https://www.finlogic.io/post/study-60-of-finance-professionals-report-their-company-lacks-process-automation/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https://youtu.be/jFWeJsk8u98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3300" y="3003100"/>
            <a:ext cx="16251600" cy="5355421"/>
            <a:chOff x="0" y="0"/>
            <a:chExt cx="21668800" cy="71405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68800" cy="7140562"/>
            </a:xfrm>
            <a:custGeom>
              <a:avLst/>
              <a:gdLst/>
              <a:ahLst/>
              <a:cxnLst/>
              <a:rect r="r" b="b" t="t" l="l"/>
              <a:pathLst>
                <a:path h="7140562" w="21668800">
                  <a:moveTo>
                    <a:pt x="0" y="0"/>
                  </a:moveTo>
                  <a:lnTo>
                    <a:pt x="21668800" y="0"/>
                  </a:lnTo>
                  <a:lnTo>
                    <a:pt x="21668800" y="7140562"/>
                  </a:lnTo>
                  <a:lnTo>
                    <a:pt x="0" y="7140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21668800" cy="71119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536"/>
                </a:lnSpc>
              </a:pPr>
              <a:r>
                <a:rPr lang="en-US" b="true" sz="4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Category Code: </a:t>
              </a:r>
              <a:r>
                <a:rPr lang="en-US" sz="4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C3</a:t>
              </a:r>
            </a:p>
            <a:p>
              <a:pPr algn="just">
                <a:lnSpc>
                  <a:spcPts val="4536"/>
                </a:lnSpc>
              </a:pPr>
            </a:p>
            <a:p>
              <a:pPr algn="just">
                <a:lnSpc>
                  <a:spcPts val="4536"/>
                </a:lnSpc>
              </a:pPr>
              <a:r>
                <a:rPr lang="en-US" b="true" sz="4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 Title:</a:t>
              </a:r>
              <a:r>
                <a:rPr lang="en-US" sz="4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Creating an all-in-one platform for startups, simplifying financial planning for new enterprises, and seamlessly connecting investors with SMBs</a:t>
              </a:r>
            </a:p>
            <a:p>
              <a:pPr algn="just">
                <a:lnSpc>
                  <a:spcPts val="4536"/>
                </a:lnSpc>
              </a:pPr>
            </a:p>
            <a:p>
              <a:pPr algn="just">
                <a:lnSpc>
                  <a:spcPts val="4536"/>
                </a:lnSpc>
              </a:pPr>
              <a:r>
                <a:rPr lang="en-US" b="true" sz="4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 Name: </a:t>
              </a:r>
              <a:r>
                <a:rPr lang="en-US" sz="4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Job Blowers</a:t>
              </a:r>
            </a:p>
            <a:p>
              <a:pPr algn="just">
                <a:lnSpc>
                  <a:spcPts val="4536"/>
                </a:lnSpc>
              </a:pPr>
            </a:p>
            <a:p>
              <a:pPr algn="just">
                <a:lnSpc>
                  <a:spcPts val="4104"/>
                </a:lnSpc>
              </a:pPr>
              <a:r>
                <a:rPr lang="en-US" b="true" sz="38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Institute Name: </a:t>
              </a:r>
              <a:r>
                <a:rPr lang="en-US" sz="3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Vivekanand Education Society’s Institute of Technology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7100" y="589229"/>
            <a:ext cx="16162200" cy="1345074"/>
            <a:chOff x="0" y="0"/>
            <a:chExt cx="21549600" cy="17934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49599" cy="1793433"/>
            </a:xfrm>
            <a:custGeom>
              <a:avLst/>
              <a:gdLst/>
              <a:ahLst/>
              <a:cxnLst/>
              <a:rect r="r" b="b" t="t" l="l"/>
              <a:pathLst>
                <a:path h="1793433" w="21549599">
                  <a:moveTo>
                    <a:pt x="0" y="0"/>
                  </a:moveTo>
                  <a:lnTo>
                    <a:pt x="21549599" y="0"/>
                  </a:lnTo>
                  <a:lnTo>
                    <a:pt x="21549599" y="1793433"/>
                  </a:lnTo>
                  <a:lnTo>
                    <a:pt x="0" y="1793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549600" cy="17553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16"/>
                </a:lnSpc>
              </a:pPr>
              <a:r>
                <a:rPr lang="en-US" b="true" sz="5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Idea / Approach details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4655" y="2822150"/>
            <a:ext cx="1752444" cy="1752444"/>
          </a:xfrm>
          <a:custGeom>
            <a:avLst/>
            <a:gdLst/>
            <a:ahLst/>
            <a:cxnLst/>
            <a:rect r="r" b="b" t="t" l="l"/>
            <a:pathLst>
              <a:path h="1752444" w="1752444">
                <a:moveTo>
                  <a:pt x="0" y="0"/>
                </a:moveTo>
                <a:lnTo>
                  <a:pt x="1752444" y="0"/>
                </a:lnTo>
                <a:lnTo>
                  <a:pt x="1752444" y="1752444"/>
                </a:lnTo>
                <a:lnTo>
                  <a:pt x="0" y="175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8103" y="4495358"/>
            <a:ext cx="3783133" cy="85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439">
                <a:solidFill>
                  <a:srgbClr val="131212"/>
                </a:solidFill>
                <a:latin typeface="Arial Bold"/>
                <a:ea typeface="Arial Bold"/>
                <a:cs typeface="Arial Bold"/>
                <a:sym typeface="Arial Bold"/>
              </a:rPr>
              <a:t>Overwhelmed by fluctuating revenue and unclear loan terms, Rohan is unsure how to secure funding.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0707" y="2492307"/>
            <a:ext cx="2724448" cy="41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8"/>
              </a:lnSpc>
              <a:spcBef>
                <a:spcPct val="0"/>
              </a:spcBef>
            </a:pPr>
            <a:r>
              <a:rPr lang="en-US" b="true" sz="2270" strike="noStrike" u="non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Problem Statement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34973" y="2761309"/>
            <a:ext cx="1953942" cy="1818564"/>
          </a:xfrm>
          <a:custGeom>
            <a:avLst/>
            <a:gdLst/>
            <a:ahLst/>
            <a:cxnLst/>
            <a:rect r="r" b="b" t="t" l="l"/>
            <a:pathLst>
              <a:path h="1818564" w="1953942">
                <a:moveTo>
                  <a:pt x="0" y="0"/>
                </a:moveTo>
                <a:lnTo>
                  <a:pt x="1953942" y="0"/>
                </a:lnTo>
                <a:lnTo>
                  <a:pt x="1953942" y="1818564"/>
                </a:lnTo>
                <a:lnTo>
                  <a:pt x="0" y="1818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44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79414" y="5227682"/>
            <a:ext cx="2109501" cy="2109501"/>
          </a:xfrm>
          <a:custGeom>
            <a:avLst/>
            <a:gdLst/>
            <a:ahLst/>
            <a:cxnLst/>
            <a:rect r="r" b="b" t="t" l="l"/>
            <a:pathLst>
              <a:path h="2109501" w="2109501">
                <a:moveTo>
                  <a:pt x="0" y="0"/>
                </a:moveTo>
                <a:lnTo>
                  <a:pt x="2109501" y="0"/>
                </a:lnTo>
                <a:lnTo>
                  <a:pt x="2109501" y="2109501"/>
                </a:lnTo>
                <a:lnTo>
                  <a:pt x="0" y="210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20860" y="4527988"/>
            <a:ext cx="3748606" cy="85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43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Frustrated by a lack of financial transparency, Nirmala struggles to find promising startups.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23324" y="7273982"/>
            <a:ext cx="3782732" cy="85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  <a:spcBef>
                <a:spcPct val="0"/>
              </a:spcBef>
            </a:pPr>
            <a:r>
              <a:rPr lang="en-US" b="true" sz="14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Nirmala accesses AI-driven financial reports, helping her discover trustworthy startups to invest in.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570888" y="6088314"/>
            <a:ext cx="63295" cy="44615"/>
          </a:xfrm>
          <a:custGeom>
            <a:avLst/>
            <a:gdLst/>
            <a:ahLst/>
            <a:cxnLst/>
            <a:rect r="r" b="b" t="t" l="l"/>
            <a:pathLst>
              <a:path h="44615" w="63295">
                <a:moveTo>
                  <a:pt x="0" y="0"/>
                </a:moveTo>
                <a:lnTo>
                  <a:pt x="63295" y="0"/>
                </a:lnTo>
                <a:lnTo>
                  <a:pt x="63295" y="44615"/>
                </a:lnTo>
                <a:lnTo>
                  <a:pt x="0" y="44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935" t="0" r="-1293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1517" y="5077686"/>
            <a:ext cx="1976305" cy="2199116"/>
          </a:xfrm>
          <a:custGeom>
            <a:avLst/>
            <a:gdLst/>
            <a:ahLst/>
            <a:cxnLst/>
            <a:rect r="r" b="b" t="t" l="l"/>
            <a:pathLst>
              <a:path h="2199116" w="1976305">
                <a:moveTo>
                  <a:pt x="0" y="0"/>
                </a:moveTo>
                <a:lnTo>
                  <a:pt x="1976305" y="0"/>
                </a:lnTo>
                <a:lnTo>
                  <a:pt x="1976305" y="2199116"/>
                </a:lnTo>
                <a:lnTo>
                  <a:pt x="0" y="2199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48" t="0" r="-574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7261" y="7251458"/>
            <a:ext cx="3866063" cy="8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8"/>
              </a:lnSpc>
              <a:spcBef>
                <a:spcPct val="0"/>
              </a:spcBef>
            </a:pPr>
            <a:r>
              <a:rPr lang="en-US" b="true" sz="14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Rohan uses the platform to receive personalized loan suggestions, cash flow strategies, and investor matches.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490293" y="6098194"/>
            <a:ext cx="100584" cy="79051"/>
          </a:xfrm>
          <a:custGeom>
            <a:avLst/>
            <a:gdLst/>
            <a:ahLst/>
            <a:cxnLst/>
            <a:rect r="r" b="b" t="t" l="l"/>
            <a:pathLst>
              <a:path h="79051" w="100584">
                <a:moveTo>
                  <a:pt x="0" y="0"/>
                </a:moveTo>
                <a:lnTo>
                  <a:pt x="100584" y="0"/>
                </a:lnTo>
                <a:lnTo>
                  <a:pt x="100584" y="79050"/>
                </a:lnTo>
                <a:lnTo>
                  <a:pt x="0" y="79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71" t="0" r="-2017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6114" y="7710255"/>
            <a:ext cx="2705675" cy="2346415"/>
          </a:xfrm>
          <a:custGeom>
            <a:avLst/>
            <a:gdLst/>
            <a:ahLst/>
            <a:cxnLst/>
            <a:rect r="r" b="b" t="t" l="l"/>
            <a:pathLst>
              <a:path h="2346415" w="2705675">
                <a:moveTo>
                  <a:pt x="0" y="0"/>
                </a:moveTo>
                <a:lnTo>
                  <a:pt x="2705675" y="0"/>
                </a:lnTo>
                <a:lnTo>
                  <a:pt x="2705675" y="2346415"/>
                </a:lnTo>
                <a:lnTo>
                  <a:pt x="0" y="2346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94698" y="8759028"/>
            <a:ext cx="5306620" cy="56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9"/>
              </a:lnSpc>
              <a:spcBef>
                <a:spcPct val="0"/>
              </a:spcBef>
            </a:pPr>
            <a:r>
              <a:rPr lang="en-US" b="true" sz="1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Ro</a:t>
            </a:r>
            <a:r>
              <a:rPr lang="en-US" b="true" sz="1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han secures funding, Nirmala makes a profitable investment, and the platform bridges the funding gap.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55284" y="2320223"/>
            <a:ext cx="4409215" cy="39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b="true" sz="2203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Our Proposed Solution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738572" y="2735802"/>
            <a:ext cx="84057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8738572" y="3955786"/>
            <a:ext cx="84057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957733" y="2761594"/>
            <a:ext cx="1403439" cy="1175201"/>
          </a:xfrm>
          <a:custGeom>
            <a:avLst/>
            <a:gdLst/>
            <a:ahLst/>
            <a:cxnLst/>
            <a:rect r="r" b="b" t="t" l="l"/>
            <a:pathLst>
              <a:path h="1175201" w="1403439">
                <a:moveTo>
                  <a:pt x="0" y="0"/>
                </a:moveTo>
                <a:lnTo>
                  <a:pt x="1403440" y="0"/>
                </a:lnTo>
                <a:lnTo>
                  <a:pt x="1403440" y="1175201"/>
                </a:lnTo>
                <a:lnTo>
                  <a:pt x="0" y="1175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251" r="0" b="-725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5020" y="2843985"/>
            <a:ext cx="3902080" cy="8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1"/>
              </a:lnSpc>
              <a:spcBef>
                <a:spcPct val="0"/>
              </a:spcBef>
            </a:pPr>
            <a:r>
              <a:rPr lang="en-US" b="true" sz="4662">
                <a:solidFill>
                  <a:srgbClr val="C2362A"/>
                </a:solidFill>
                <a:latin typeface="Prompt Bold"/>
                <a:ea typeface="Prompt Bold"/>
                <a:cs typeface="Prompt Bold"/>
                <a:sym typeface="Prompt Bold"/>
              </a:rPr>
              <a:t>Finsight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05389" y="2895647"/>
            <a:ext cx="3212763" cy="80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3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Your New Financial </a:t>
            </a:r>
          </a:p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b="true" sz="213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Co-Founder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29016" y="3969631"/>
            <a:ext cx="8857981" cy="591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1578" indent="-205789" lvl="1">
              <a:lnSpc>
                <a:spcPts val="292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FinsightAI is an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AI-powered platform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that simplifies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financial planning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for startups and connects them with the right investors.</a:t>
            </a:r>
          </a:p>
          <a:p>
            <a:pPr algn="just">
              <a:lnSpc>
                <a:spcPts val="2928"/>
              </a:lnSpc>
            </a:pPr>
          </a:p>
          <a:p>
            <a:pPr algn="just" marL="411578" indent="-205789" lvl="1">
              <a:lnSpc>
                <a:spcPts val="292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It provides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data-driven loan recommendations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cash flow management, stock optimization, and credit risk analysis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ensuring startups make informed financial decisions.</a:t>
            </a:r>
          </a:p>
          <a:p>
            <a:pPr algn="just">
              <a:lnSpc>
                <a:spcPts val="2928"/>
              </a:lnSpc>
            </a:pPr>
          </a:p>
          <a:p>
            <a:pPr algn="just" marL="411578" indent="-205789" lvl="1">
              <a:lnSpc>
                <a:spcPts val="292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With AI-driven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investor matchmaking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real-time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market insights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and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automated financial planning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tools, startups can optimize growth while investors gain access to transparent, high-potential opportunities.</a:t>
            </a:r>
          </a:p>
          <a:p>
            <a:pPr algn="just">
              <a:lnSpc>
                <a:spcPts val="2928"/>
              </a:lnSpc>
            </a:pPr>
          </a:p>
          <a:p>
            <a:pPr algn="just" marL="411578" indent="-205789" lvl="1">
              <a:lnSpc>
                <a:spcPts val="292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By leveraging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predictive analytics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smart recommendations, and real-time alerts, FinsightAI enhances </a:t>
            </a:r>
            <a:r>
              <a:rPr lang="en-US" b="true" sz="1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financial stability</a:t>
            </a:r>
            <a:r>
              <a:rPr lang="en-US" sz="190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investment success, and business growth in a rapidly evolving market.</a:t>
            </a:r>
          </a:p>
          <a:p>
            <a:pPr algn="just">
              <a:lnSpc>
                <a:spcPts val="2926"/>
              </a:lnSpc>
            </a:pPr>
          </a:p>
        </p:txBody>
      </p:sp>
      <p:sp>
        <p:nvSpPr>
          <p:cNvPr name="AutoShape 27" id="27"/>
          <p:cNvSpPr/>
          <p:nvPr/>
        </p:nvSpPr>
        <p:spPr>
          <a:xfrm>
            <a:off x="17144300" y="2731802"/>
            <a:ext cx="0" cy="12473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8738572" y="2747863"/>
            <a:ext cx="8648" cy="12079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8401319" y="2350150"/>
            <a:ext cx="27697" cy="74383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6" t="-3826" r="-3486" b="-34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639" y="302078"/>
            <a:ext cx="16975800" cy="827400"/>
            <a:chOff x="0" y="0"/>
            <a:chExt cx="22634400" cy="1103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34400" cy="1103200"/>
            </a:xfrm>
            <a:custGeom>
              <a:avLst/>
              <a:gdLst/>
              <a:ahLst/>
              <a:cxnLst/>
              <a:rect r="r" b="b" t="t" l="l"/>
              <a:pathLst>
                <a:path h="1103200" w="22634400">
                  <a:moveTo>
                    <a:pt x="0" y="0"/>
                  </a:moveTo>
                  <a:lnTo>
                    <a:pt x="22634400" y="0"/>
                  </a:lnTo>
                  <a:lnTo>
                    <a:pt x="22634400" y="1103200"/>
                  </a:lnTo>
                  <a:lnTo>
                    <a:pt x="0" y="1103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2634400" cy="10651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Implementation/Prototype/Use Case Diagram (screenshots)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7149" y="2215216"/>
            <a:ext cx="8614310" cy="5103252"/>
          </a:xfrm>
          <a:custGeom>
            <a:avLst/>
            <a:gdLst/>
            <a:ahLst/>
            <a:cxnLst/>
            <a:rect r="r" b="b" t="t" l="l"/>
            <a:pathLst>
              <a:path h="5103252" w="8614310">
                <a:moveTo>
                  <a:pt x="0" y="0"/>
                </a:moveTo>
                <a:lnTo>
                  <a:pt x="8614310" y="0"/>
                </a:lnTo>
                <a:lnTo>
                  <a:pt x="8614310" y="5103251"/>
                </a:lnTo>
                <a:lnTo>
                  <a:pt x="0" y="510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6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55342" y="8175360"/>
            <a:ext cx="2677415" cy="1662436"/>
          </a:xfrm>
          <a:custGeom>
            <a:avLst/>
            <a:gdLst/>
            <a:ahLst/>
            <a:cxnLst/>
            <a:rect r="r" b="b" t="t" l="l"/>
            <a:pathLst>
              <a:path h="1662436" w="2677415">
                <a:moveTo>
                  <a:pt x="0" y="0"/>
                </a:moveTo>
                <a:lnTo>
                  <a:pt x="2677415" y="0"/>
                </a:lnTo>
                <a:lnTo>
                  <a:pt x="2677415" y="1662436"/>
                </a:lnTo>
                <a:lnTo>
                  <a:pt x="0" y="166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1603978"/>
            <a:ext cx="9144000" cy="620762"/>
            <a:chOff x="0" y="0"/>
            <a:chExt cx="2408296" cy="163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8296" cy="163493"/>
            </a:xfrm>
            <a:custGeom>
              <a:avLst/>
              <a:gdLst/>
              <a:ahLst/>
              <a:cxnLst/>
              <a:rect r="r" b="b" t="t" l="l"/>
              <a:pathLst>
                <a:path h="163493" w="2408296">
                  <a:moveTo>
                    <a:pt x="12700" y="0"/>
                  </a:moveTo>
                  <a:lnTo>
                    <a:pt x="2395596" y="0"/>
                  </a:lnTo>
                  <a:cubicBezTo>
                    <a:pt x="2402610" y="0"/>
                    <a:pt x="2408296" y="5686"/>
                    <a:pt x="2408296" y="12700"/>
                  </a:cubicBezTo>
                  <a:lnTo>
                    <a:pt x="2408296" y="150793"/>
                  </a:lnTo>
                  <a:cubicBezTo>
                    <a:pt x="2408296" y="154161"/>
                    <a:pt x="2406958" y="157391"/>
                    <a:pt x="2404576" y="159773"/>
                  </a:cubicBezTo>
                  <a:cubicBezTo>
                    <a:pt x="2402195" y="162155"/>
                    <a:pt x="2398964" y="163493"/>
                    <a:pt x="2395596" y="163493"/>
                  </a:cubicBezTo>
                  <a:lnTo>
                    <a:pt x="12700" y="163493"/>
                  </a:lnTo>
                  <a:cubicBezTo>
                    <a:pt x="5686" y="163493"/>
                    <a:pt x="0" y="157807"/>
                    <a:pt x="0" y="150793"/>
                  </a:cubicBezTo>
                  <a:lnTo>
                    <a:pt x="0" y="12700"/>
                  </a:lnTo>
                  <a:cubicBezTo>
                    <a:pt x="0" y="5686"/>
                    <a:pt x="5686" y="0"/>
                    <a:pt x="12700" y="0"/>
                  </a:cubicBezTo>
                  <a:close/>
                </a:path>
              </a:pathLst>
            </a:custGeom>
            <a:solidFill>
              <a:srgbClr val="FFFCF4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408296" cy="19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1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48147" y="8182492"/>
            <a:ext cx="3405615" cy="1655304"/>
          </a:xfrm>
          <a:custGeom>
            <a:avLst/>
            <a:gdLst/>
            <a:ahLst/>
            <a:cxnLst/>
            <a:rect r="r" b="b" t="t" l="l"/>
            <a:pathLst>
              <a:path h="1655304" w="3405615">
                <a:moveTo>
                  <a:pt x="0" y="0"/>
                </a:moveTo>
                <a:lnTo>
                  <a:pt x="3405614" y="0"/>
                </a:lnTo>
                <a:lnTo>
                  <a:pt x="3405614" y="1655304"/>
                </a:lnTo>
                <a:lnTo>
                  <a:pt x="0" y="1655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0667" y="1603978"/>
            <a:ext cx="7916872" cy="620762"/>
            <a:chOff x="0" y="0"/>
            <a:chExt cx="2085102" cy="1634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85102" cy="163493"/>
            </a:xfrm>
            <a:custGeom>
              <a:avLst/>
              <a:gdLst/>
              <a:ahLst/>
              <a:cxnLst/>
              <a:rect r="r" b="b" t="t" l="l"/>
              <a:pathLst>
                <a:path h="163493" w="2085102">
                  <a:moveTo>
                    <a:pt x="14669" y="0"/>
                  </a:moveTo>
                  <a:lnTo>
                    <a:pt x="2070434" y="0"/>
                  </a:lnTo>
                  <a:cubicBezTo>
                    <a:pt x="2078535" y="0"/>
                    <a:pt x="2085102" y="6567"/>
                    <a:pt x="2085102" y="14669"/>
                  </a:cubicBezTo>
                  <a:lnTo>
                    <a:pt x="2085102" y="148824"/>
                  </a:lnTo>
                  <a:cubicBezTo>
                    <a:pt x="2085102" y="152715"/>
                    <a:pt x="2083557" y="156446"/>
                    <a:pt x="2080806" y="159197"/>
                  </a:cubicBezTo>
                  <a:cubicBezTo>
                    <a:pt x="2078055" y="161947"/>
                    <a:pt x="2074324" y="163493"/>
                    <a:pt x="2070434" y="163493"/>
                  </a:cubicBezTo>
                  <a:lnTo>
                    <a:pt x="14669" y="163493"/>
                  </a:lnTo>
                  <a:cubicBezTo>
                    <a:pt x="6567" y="163493"/>
                    <a:pt x="0" y="156926"/>
                    <a:pt x="0" y="148824"/>
                  </a:cubicBezTo>
                  <a:lnTo>
                    <a:pt x="0" y="14669"/>
                  </a:lnTo>
                  <a:cubicBezTo>
                    <a:pt x="0" y="6567"/>
                    <a:pt x="6567" y="0"/>
                    <a:pt x="14669" y="0"/>
                  </a:cubicBezTo>
                  <a:close/>
                </a:path>
              </a:pathLst>
            </a:custGeom>
            <a:solidFill>
              <a:srgbClr val="FFFCF4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85102" cy="19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8686" y="8182492"/>
            <a:ext cx="2947880" cy="1650813"/>
          </a:xfrm>
          <a:custGeom>
            <a:avLst/>
            <a:gdLst/>
            <a:ahLst/>
            <a:cxnLst/>
            <a:rect r="r" b="b" t="t" l="l"/>
            <a:pathLst>
              <a:path h="1650813" w="2947880">
                <a:moveTo>
                  <a:pt x="0" y="0"/>
                </a:moveTo>
                <a:lnTo>
                  <a:pt x="2947880" y="0"/>
                </a:lnTo>
                <a:lnTo>
                  <a:pt x="2947880" y="1650813"/>
                </a:lnTo>
                <a:lnTo>
                  <a:pt x="0" y="1650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31582" y="1608099"/>
            <a:ext cx="2522594" cy="5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b="true" sz="31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FLOWCHART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149" y="7662647"/>
            <a:ext cx="3411189" cy="3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  <a:r>
              <a:rPr lang="en-US" b="true" sz="22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SCREENSHOTS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7037" y="1641236"/>
            <a:ext cx="7713699" cy="48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  <a:spcBef>
                <a:spcPct val="0"/>
              </a:spcBef>
            </a:pPr>
            <a:r>
              <a:rPr lang="en-US" b="true" sz="28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WHATS THE NEED OF OUR PLATFORM??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278504" y="2366453"/>
            <a:ext cx="4631852" cy="2582258"/>
          </a:xfrm>
          <a:custGeom>
            <a:avLst/>
            <a:gdLst/>
            <a:ahLst/>
            <a:cxnLst/>
            <a:rect r="r" b="b" t="t" l="l"/>
            <a:pathLst>
              <a:path h="2582258" w="4631852">
                <a:moveTo>
                  <a:pt x="0" y="0"/>
                </a:moveTo>
                <a:lnTo>
                  <a:pt x="4631852" y="0"/>
                </a:lnTo>
                <a:lnTo>
                  <a:pt x="4631852" y="2582258"/>
                </a:lnTo>
                <a:lnTo>
                  <a:pt x="0" y="25822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9639374" y="5049021"/>
            <a:ext cx="3723642" cy="51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b="true" sz="179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Struggles Start Up Face related to Financial Health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00831" y="2366453"/>
            <a:ext cx="4433056" cy="2582258"/>
          </a:xfrm>
          <a:custGeom>
            <a:avLst/>
            <a:gdLst/>
            <a:ahLst/>
            <a:cxnLst/>
            <a:rect r="r" b="b" t="t" l="l"/>
            <a:pathLst>
              <a:path h="2582258" w="4433056">
                <a:moveTo>
                  <a:pt x="0" y="0"/>
                </a:moveTo>
                <a:lnTo>
                  <a:pt x="4433056" y="0"/>
                </a:lnTo>
                <a:lnTo>
                  <a:pt x="4433056" y="2582258"/>
                </a:lnTo>
                <a:lnTo>
                  <a:pt x="0" y="2582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095" r="-2076" b="-283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3953727" y="5043961"/>
            <a:ext cx="3810903" cy="26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5"/>
              </a:lnSpc>
              <a:spcBef>
                <a:spcPct val="0"/>
              </a:spcBef>
            </a:pPr>
            <a:r>
              <a:rPr lang="en-US" b="true" sz="173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Struggles Investors Face 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86758" y="5275597"/>
            <a:ext cx="6243858" cy="4722767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592594" y="9416335"/>
            <a:ext cx="4452427" cy="54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56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Reduction Through Automation in Financial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7233" y="9416335"/>
            <a:ext cx="3745162" cy="54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b="true" sz="15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</a:t>
            </a:r>
            <a:r>
              <a:rPr lang="en-US" b="true" sz="15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eference for Automation Investment by Financial Professionals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44824" y="5576928"/>
            <a:ext cx="5238402" cy="4152389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548989" y="7358901"/>
            <a:ext cx="1034480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2"/>
              </a:lnSpc>
              <a:spcBef>
                <a:spcPct val="0"/>
              </a:spcBef>
            </a:pPr>
            <a:r>
              <a:rPr lang="en-US" b="true" sz="2059" strike="noStrike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2" tooltip="https://tipalti.com/press/manual-finance-processes-are-stunting-business-growth-and-creating-fraud-risk/"/>
              </a:rPr>
              <a:t>Tipalti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82314" y="7652690"/>
            <a:ext cx="1436296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  <a:spcBef>
                <a:spcPct val="0"/>
              </a:spcBef>
            </a:pPr>
            <a:r>
              <a:rPr lang="en-US" b="true" sz="2059" strike="noStrike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3" tooltip="https://www.finlogic.io/post/study-60-of-finance-professionals-report-their-company-lacks-process-automation/"/>
              </a:rPr>
              <a:t>finlogic.io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73364" y="7436620"/>
            <a:ext cx="1287928" cy="36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21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73164"/>
            <a:ext cx="16162200" cy="1061120"/>
            <a:chOff x="0" y="0"/>
            <a:chExt cx="21549600" cy="14148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49599" cy="1414826"/>
            </a:xfrm>
            <a:custGeom>
              <a:avLst/>
              <a:gdLst/>
              <a:ahLst/>
              <a:cxnLst/>
              <a:rect r="r" b="b" t="t" l="l"/>
              <a:pathLst>
                <a:path h="1414826" w="21549599">
                  <a:moveTo>
                    <a:pt x="0" y="0"/>
                  </a:moveTo>
                  <a:lnTo>
                    <a:pt x="21549599" y="0"/>
                  </a:lnTo>
                  <a:lnTo>
                    <a:pt x="21549599" y="1414826"/>
                  </a:lnTo>
                  <a:lnTo>
                    <a:pt x="0" y="1414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1549600" cy="14338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0"/>
                </a:lnSpc>
              </a:pPr>
              <a:r>
                <a:rPr lang="en-US" b="true" sz="5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 Stack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2533" y="2509885"/>
            <a:ext cx="1813214" cy="5510638"/>
          </a:xfrm>
          <a:custGeom>
            <a:avLst/>
            <a:gdLst/>
            <a:ahLst/>
            <a:cxnLst/>
            <a:rect r="r" b="b" t="t" l="l"/>
            <a:pathLst>
              <a:path h="5510638" w="1813214">
                <a:moveTo>
                  <a:pt x="0" y="0"/>
                </a:moveTo>
                <a:lnTo>
                  <a:pt x="1813215" y="0"/>
                </a:lnTo>
                <a:lnTo>
                  <a:pt x="1813215" y="5510638"/>
                </a:lnTo>
                <a:lnTo>
                  <a:pt x="0" y="551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34" t="-6085" r="-11753" b="-38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896615" y="2726729"/>
            <a:ext cx="2146340" cy="6531571"/>
          </a:xfrm>
          <a:custGeom>
            <a:avLst/>
            <a:gdLst/>
            <a:ahLst/>
            <a:cxnLst/>
            <a:rect r="r" b="b" t="t" l="l"/>
            <a:pathLst>
              <a:path h="6531571" w="2146340">
                <a:moveTo>
                  <a:pt x="0" y="0"/>
                </a:moveTo>
                <a:lnTo>
                  <a:pt x="2146341" y="0"/>
                </a:lnTo>
                <a:lnTo>
                  <a:pt x="2146341" y="6531571"/>
                </a:lnTo>
                <a:lnTo>
                  <a:pt x="0" y="653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65" t="-6082" r="-9742" b="-416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4916651" y="3600012"/>
            <a:ext cx="3925412" cy="2648923"/>
            <a:chOff x="0" y="0"/>
            <a:chExt cx="60224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240" cy="406400"/>
            </a:xfrm>
            <a:custGeom>
              <a:avLst/>
              <a:gdLst/>
              <a:ahLst/>
              <a:cxnLst/>
              <a:rect r="r" b="b" t="t" l="l"/>
              <a:pathLst>
                <a:path h="406400" w="602240">
                  <a:moveTo>
                    <a:pt x="399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99040" y="406400"/>
                  </a:lnTo>
                  <a:lnTo>
                    <a:pt x="602240" y="203200"/>
                  </a:lnTo>
                  <a:lnTo>
                    <a:pt x="399040" y="0"/>
                  </a:lnTo>
                  <a:close/>
                </a:path>
              </a:pathLst>
            </a:custGeom>
            <a:solidFill>
              <a:srgbClr val="A2701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87940" cy="434975"/>
            </a:xfrm>
            <a:prstGeom prst="rect">
              <a:avLst/>
            </a:prstGeom>
          </p:spPr>
          <p:txBody>
            <a:bodyPr anchor="ctr" rtlCol="false" tIns="42991" lIns="42991" bIns="42991" rIns="42991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9527863" y="3541586"/>
            <a:ext cx="3925412" cy="2648923"/>
            <a:chOff x="0" y="0"/>
            <a:chExt cx="60224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2240" cy="406400"/>
            </a:xfrm>
            <a:custGeom>
              <a:avLst/>
              <a:gdLst/>
              <a:ahLst/>
              <a:cxnLst/>
              <a:rect r="r" b="b" t="t" l="l"/>
              <a:pathLst>
                <a:path h="406400" w="602240">
                  <a:moveTo>
                    <a:pt x="399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99040" y="406400"/>
                  </a:lnTo>
                  <a:lnTo>
                    <a:pt x="602240" y="203200"/>
                  </a:lnTo>
                  <a:lnTo>
                    <a:pt x="399040" y="0"/>
                  </a:lnTo>
                  <a:close/>
                </a:path>
              </a:pathLst>
            </a:custGeom>
            <a:solidFill>
              <a:srgbClr val="D76E5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87940" cy="434975"/>
            </a:xfrm>
            <a:prstGeom prst="rect">
              <a:avLst/>
            </a:prstGeom>
          </p:spPr>
          <p:txBody>
            <a:bodyPr anchor="ctr" rtlCol="false" tIns="42991" lIns="42991" bIns="42991" rIns="42991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89107" y="6332881"/>
            <a:ext cx="3925412" cy="2648923"/>
            <a:chOff x="0" y="0"/>
            <a:chExt cx="60224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240" cy="406400"/>
            </a:xfrm>
            <a:custGeom>
              <a:avLst/>
              <a:gdLst/>
              <a:ahLst/>
              <a:cxnLst/>
              <a:rect r="r" b="b" t="t" l="l"/>
              <a:pathLst>
                <a:path h="406400" w="602240">
                  <a:moveTo>
                    <a:pt x="399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99040" y="406400"/>
                  </a:lnTo>
                  <a:lnTo>
                    <a:pt x="602240" y="203200"/>
                  </a:lnTo>
                  <a:lnTo>
                    <a:pt x="399040" y="0"/>
                  </a:lnTo>
                  <a:close/>
                </a:path>
              </a:pathLst>
            </a:custGeom>
            <a:solidFill>
              <a:srgbClr val="678D5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87940" cy="434975"/>
            </a:xfrm>
            <a:prstGeom prst="rect">
              <a:avLst/>
            </a:prstGeom>
          </p:spPr>
          <p:txBody>
            <a:bodyPr anchor="ctr" rtlCol="false" tIns="42991" lIns="42991" bIns="42991" rIns="42991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9527863" y="6278916"/>
            <a:ext cx="3925412" cy="2648923"/>
            <a:chOff x="0" y="0"/>
            <a:chExt cx="60224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2240" cy="406400"/>
            </a:xfrm>
            <a:custGeom>
              <a:avLst/>
              <a:gdLst/>
              <a:ahLst/>
              <a:cxnLst/>
              <a:rect r="r" b="b" t="t" l="l"/>
              <a:pathLst>
                <a:path h="406400" w="602240">
                  <a:moveTo>
                    <a:pt x="399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99040" y="406400"/>
                  </a:lnTo>
                  <a:lnTo>
                    <a:pt x="602240" y="203200"/>
                  </a:lnTo>
                  <a:lnTo>
                    <a:pt x="399040" y="0"/>
                  </a:lnTo>
                  <a:close/>
                </a:path>
              </a:pathLst>
            </a:custGeom>
            <a:solidFill>
              <a:srgbClr val="12A0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87940" cy="434975"/>
            </a:xfrm>
            <a:prstGeom prst="rect">
              <a:avLst/>
            </a:prstGeom>
          </p:spPr>
          <p:txBody>
            <a:bodyPr anchor="ctr" rtlCol="false" tIns="42991" lIns="42991" bIns="42991" rIns="42991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13931" y="3882202"/>
            <a:ext cx="3514520" cy="4743293"/>
            <a:chOff x="0" y="0"/>
            <a:chExt cx="60224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2240" cy="812800"/>
            </a:xfrm>
            <a:custGeom>
              <a:avLst/>
              <a:gdLst/>
              <a:ahLst/>
              <a:cxnLst/>
              <a:rect r="r" b="b" t="t" l="l"/>
              <a:pathLst>
                <a:path h="812800" w="602240">
                  <a:moveTo>
                    <a:pt x="301120" y="0"/>
                  </a:moveTo>
                  <a:lnTo>
                    <a:pt x="602240" y="406400"/>
                  </a:lnTo>
                  <a:lnTo>
                    <a:pt x="301120" y="812800"/>
                  </a:lnTo>
                  <a:lnTo>
                    <a:pt x="0" y="406400"/>
                  </a:lnTo>
                  <a:lnTo>
                    <a:pt x="301120" y="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3510" y="111125"/>
              <a:ext cx="39522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142035" y="6847919"/>
            <a:ext cx="684690" cy="111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3"/>
              </a:lnSpc>
            </a:pPr>
            <a:r>
              <a:rPr lang="en-US" b="true" sz="6516">
                <a:solidFill>
                  <a:srgbClr val="2424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96910" y="4038134"/>
            <a:ext cx="813905" cy="143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1"/>
              </a:lnSpc>
            </a:pPr>
            <a:r>
              <a:rPr lang="en-US" b="true" sz="8365">
                <a:solidFill>
                  <a:srgbClr val="2424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name="AutoShape 26" id="26"/>
          <p:cNvSpPr/>
          <p:nvPr/>
        </p:nvSpPr>
        <p:spPr>
          <a:xfrm flipH="true">
            <a:off x="4142035" y="2509885"/>
            <a:ext cx="0" cy="7361249"/>
          </a:xfrm>
          <a:prstGeom prst="line">
            <a:avLst/>
          </a:prstGeom>
          <a:ln cap="flat" w="28575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4193801" y="2243884"/>
            <a:ext cx="0" cy="7456749"/>
          </a:xfrm>
          <a:prstGeom prst="line">
            <a:avLst/>
          </a:prstGeom>
          <a:ln cap="flat" w="28575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60628" y="8114396"/>
            <a:ext cx="1805119" cy="1707782"/>
          </a:xfrm>
          <a:custGeom>
            <a:avLst/>
            <a:gdLst/>
            <a:ahLst/>
            <a:cxnLst/>
            <a:rect r="r" b="b" t="t" l="l"/>
            <a:pathLst>
              <a:path h="1707782" w="1805119">
                <a:moveTo>
                  <a:pt x="0" y="0"/>
                </a:moveTo>
                <a:lnTo>
                  <a:pt x="1805120" y="0"/>
                </a:lnTo>
                <a:lnTo>
                  <a:pt x="1805120" y="1707781"/>
                </a:lnTo>
                <a:lnTo>
                  <a:pt x="0" y="1707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29" t="-11337" r="-7306" b="-1235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7476200" y="5555920"/>
            <a:ext cx="3452251" cy="125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2"/>
              </a:lnSpc>
            </a:pPr>
            <a:r>
              <a:rPr lang="en-US" b="true" sz="7294">
                <a:solidFill>
                  <a:srgbClr val="FFFC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SWOT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79174" y="4066709"/>
            <a:ext cx="752412" cy="143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1"/>
              </a:lnSpc>
            </a:pPr>
            <a:r>
              <a:rPr lang="en-US" b="true" sz="8365">
                <a:solidFill>
                  <a:srgbClr val="2424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33526" y="6699565"/>
            <a:ext cx="740674" cy="143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1"/>
              </a:lnSpc>
            </a:pPr>
            <a:r>
              <a:rPr lang="en-US" b="true" sz="8365">
                <a:solidFill>
                  <a:srgbClr val="2424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54438" y="3756965"/>
            <a:ext cx="3157942" cy="219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9453" indent="-214726" lvl="1">
              <a:lnSpc>
                <a:spcPts val="2546"/>
              </a:lnSpc>
              <a:buFont typeface="Arial"/>
              <a:buChar char="•"/>
            </a:pPr>
            <a:r>
              <a:rPr lang="en-US" sz="198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Connects startups and investors</a:t>
            </a:r>
          </a:p>
          <a:p>
            <a:pPr algn="l" marL="429453" indent="-214726" lvl="1">
              <a:lnSpc>
                <a:spcPts val="2546"/>
              </a:lnSpc>
              <a:buFont typeface="Arial"/>
              <a:buChar char="•"/>
            </a:pPr>
            <a:r>
              <a:rPr lang="en-US" sz="198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Ai-driven insights for better decision-making</a:t>
            </a:r>
          </a:p>
          <a:p>
            <a:pPr algn="l" marL="429453" indent="-214726" lvl="1">
              <a:lnSpc>
                <a:spcPts val="2546"/>
              </a:lnSpc>
              <a:buFont typeface="Arial"/>
              <a:buChar char="•"/>
            </a:pPr>
            <a:r>
              <a:rPr lang="en-US" sz="198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Helps startups plan effectively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33523" y="3944033"/>
            <a:ext cx="3123226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sz="200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Meeting the rising demand for funding solutions.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sz="200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Partnerships with banks and other financial institutions.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17676" y="6683666"/>
            <a:ext cx="3250123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sz="200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Earning credibility among users.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sz="200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Compliance  with financial laws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sz="200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Highly accurate data needed for reliability.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07376" y="6693191"/>
            <a:ext cx="3116318" cy="192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140" indent="-264570" lvl="1">
              <a:lnSpc>
                <a:spcPts val="3137"/>
              </a:lnSpc>
              <a:buFont typeface="Arial"/>
              <a:buChar char="•"/>
            </a:pPr>
            <a:r>
              <a:rPr lang="en-US" sz="245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Competition from other fintech apps.</a:t>
            </a:r>
          </a:p>
          <a:p>
            <a:pPr algn="l" marL="529140" indent="-264570" lvl="1">
              <a:lnSpc>
                <a:spcPts val="3137"/>
              </a:lnSpc>
              <a:buFont typeface="Arial"/>
              <a:buChar char="•"/>
            </a:pPr>
            <a:r>
              <a:rPr lang="en-US" sz="2450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Risk of data breaches.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6" t="-3826" r="-3486" b="-34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841" y="228841"/>
            <a:ext cx="6671135" cy="1061120"/>
            <a:chOff x="0" y="0"/>
            <a:chExt cx="8894847" cy="14148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4846" cy="1414826"/>
            </a:xfrm>
            <a:custGeom>
              <a:avLst/>
              <a:gdLst/>
              <a:ahLst/>
              <a:cxnLst/>
              <a:rect r="r" b="b" t="t" l="l"/>
              <a:pathLst>
                <a:path h="1414826" w="8894846">
                  <a:moveTo>
                    <a:pt x="0" y="0"/>
                  </a:moveTo>
                  <a:lnTo>
                    <a:pt x="8894846" y="0"/>
                  </a:lnTo>
                  <a:lnTo>
                    <a:pt x="8894846" y="1414826"/>
                  </a:lnTo>
                  <a:lnTo>
                    <a:pt x="0" y="1414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894847" cy="14338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0"/>
                </a:lnSpc>
              </a:pPr>
              <a:r>
                <a:rPr lang="en-US" b="true" sz="5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Innovation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3355" y="2254830"/>
            <a:ext cx="7568997" cy="5299704"/>
            <a:chOff x="0" y="0"/>
            <a:chExt cx="10091996" cy="7066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6762"/>
              <a:ext cx="4912132" cy="6707980"/>
            </a:xfrm>
            <a:custGeom>
              <a:avLst/>
              <a:gdLst/>
              <a:ahLst/>
              <a:cxnLst/>
              <a:rect r="r" b="b" t="t" l="l"/>
              <a:pathLst>
                <a:path h="6707980" w="4912132">
                  <a:moveTo>
                    <a:pt x="0" y="0"/>
                  </a:moveTo>
                  <a:lnTo>
                    <a:pt x="4912132" y="0"/>
                  </a:lnTo>
                  <a:lnTo>
                    <a:pt x="4912132" y="6707981"/>
                  </a:lnTo>
                  <a:lnTo>
                    <a:pt x="0" y="670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18" r="0" b="-274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12132" y="63949"/>
              <a:ext cx="2180654" cy="7002323"/>
            </a:xfrm>
            <a:custGeom>
              <a:avLst/>
              <a:gdLst/>
              <a:ahLst/>
              <a:cxnLst/>
              <a:rect r="r" b="b" t="t" l="l"/>
              <a:pathLst>
                <a:path h="7002323" w="2180654">
                  <a:moveTo>
                    <a:pt x="0" y="0"/>
                  </a:moveTo>
                  <a:lnTo>
                    <a:pt x="2180654" y="0"/>
                  </a:lnTo>
                  <a:lnTo>
                    <a:pt x="2180654" y="7002323"/>
                  </a:lnTo>
                  <a:lnTo>
                    <a:pt x="0" y="7002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99079" y="0"/>
              <a:ext cx="3092917" cy="7007391"/>
            </a:xfrm>
            <a:custGeom>
              <a:avLst/>
              <a:gdLst/>
              <a:ahLst/>
              <a:cxnLst/>
              <a:rect r="r" b="b" t="t" l="l"/>
              <a:pathLst>
                <a:path h="7007391" w="3092917">
                  <a:moveTo>
                    <a:pt x="0" y="0"/>
                  </a:moveTo>
                  <a:lnTo>
                    <a:pt x="3092917" y="0"/>
                  </a:lnTo>
                  <a:lnTo>
                    <a:pt x="3092917" y="7007391"/>
                  </a:lnTo>
                  <a:lnTo>
                    <a:pt x="0" y="700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92880" y="1509071"/>
            <a:ext cx="3261253" cy="802909"/>
          </a:xfrm>
          <a:custGeom>
            <a:avLst/>
            <a:gdLst/>
            <a:ahLst/>
            <a:cxnLst/>
            <a:rect r="r" b="b" t="t" l="l"/>
            <a:pathLst>
              <a:path h="802909" w="3261253">
                <a:moveTo>
                  <a:pt x="0" y="0"/>
                </a:moveTo>
                <a:lnTo>
                  <a:pt x="3261253" y="0"/>
                </a:lnTo>
                <a:lnTo>
                  <a:pt x="3261253" y="802909"/>
                </a:lnTo>
                <a:lnTo>
                  <a:pt x="0" y="80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932" r="0" b="-159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235" y="6514226"/>
            <a:ext cx="4886545" cy="3715624"/>
          </a:xfrm>
          <a:custGeom>
            <a:avLst/>
            <a:gdLst/>
            <a:ahLst/>
            <a:cxnLst/>
            <a:rect r="r" b="b" t="t" l="l"/>
            <a:pathLst>
              <a:path h="3715624" w="4886545">
                <a:moveTo>
                  <a:pt x="0" y="0"/>
                </a:moveTo>
                <a:lnTo>
                  <a:pt x="4886545" y="0"/>
                </a:lnTo>
                <a:lnTo>
                  <a:pt x="4886545" y="3715624"/>
                </a:lnTo>
                <a:lnTo>
                  <a:pt x="0" y="371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550" r="-4409" b="-579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40036" y="4538312"/>
            <a:ext cx="7986966" cy="4305759"/>
          </a:xfrm>
          <a:custGeom>
            <a:avLst/>
            <a:gdLst/>
            <a:ahLst/>
            <a:cxnLst/>
            <a:rect r="r" b="b" t="t" l="l"/>
            <a:pathLst>
              <a:path h="4305759" w="7986966">
                <a:moveTo>
                  <a:pt x="0" y="0"/>
                </a:moveTo>
                <a:lnTo>
                  <a:pt x="7986965" y="0"/>
                </a:lnTo>
                <a:lnTo>
                  <a:pt x="7986965" y="4305759"/>
                </a:lnTo>
                <a:lnTo>
                  <a:pt x="0" y="4305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5" r="0" b="-31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2764517" y="9671893"/>
            <a:ext cx="3252398" cy="43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b="true" sz="26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AGENT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2886" y="2301363"/>
            <a:ext cx="4180442" cy="35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b="true" sz="20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Sub-Agent 1 :Document Reader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16384" y="2674317"/>
            <a:ext cx="9042916" cy="62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b="true" sz="18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of Sub-Agent:</a:t>
            </a: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Read the Documents And Extract important Financial Metric from 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24476" y="3342246"/>
            <a:ext cx="10406392" cy="146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3"/>
              </a:lnSpc>
            </a:pPr>
            <a:r>
              <a:rPr lang="en-US" sz="1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 are actually</a:t>
            </a:r>
            <a:r>
              <a:rPr lang="en-US" sz="1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 sub agents derived </a:t>
            </a:r>
            <a:r>
              <a:rPr lang="en-US" sz="1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this:</a:t>
            </a:r>
          </a:p>
          <a:p>
            <a:pPr algn="l">
              <a:lnSpc>
                <a:spcPts val="2363"/>
              </a:lnSpc>
            </a:pPr>
            <a:r>
              <a:rPr lang="en-US" sz="1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Income Statement Reader</a:t>
            </a:r>
          </a:p>
          <a:p>
            <a:pPr algn="l">
              <a:lnSpc>
                <a:spcPts val="2363"/>
              </a:lnSpc>
            </a:pPr>
            <a:r>
              <a:rPr lang="en-US" sz="1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Cash Flow Statement Reader</a:t>
            </a:r>
          </a:p>
          <a:p>
            <a:pPr algn="l">
              <a:lnSpc>
                <a:spcPts val="2363"/>
              </a:lnSpc>
            </a:pPr>
            <a:r>
              <a:rPr lang="en-US" sz="1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Balance Sheet Reader </a:t>
            </a:r>
          </a:p>
          <a:p>
            <a:pPr algn="ctr">
              <a:lnSpc>
                <a:spcPts val="236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938473" y="4074703"/>
            <a:ext cx="1579420" cy="46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b="true" sz="26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8930" y="7701785"/>
            <a:ext cx="3875604" cy="224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9"/>
              </a:lnSpc>
            </a:pPr>
            <a:r>
              <a:rPr lang="en-US" sz="1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Extracts Valuabe FInancial Metrics from those following Documents </a:t>
            </a:r>
          </a:p>
          <a:p>
            <a:pPr algn="l">
              <a:lnSpc>
                <a:spcPts val="2209"/>
              </a:lnSpc>
            </a:pPr>
            <a:r>
              <a:rPr lang="en-US" sz="1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 Of Metrics Extracted -</a:t>
            </a:r>
          </a:p>
          <a:p>
            <a:pPr algn="l" marL="340681" indent="-170340" lvl="1">
              <a:lnSpc>
                <a:spcPts val="2209"/>
              </a:lnSpc>
              <a:buFont typeface="Arial"/>
              <a:buChar char="•"/>
            </a:pPr>
            <a:r>
              <a:rPr lang="en-US" b="true" sz="1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Gross Profit Margin</a:t>
            </a:r>
          </a:p>
          <a:p>
            <a:pPr algn="l" marL="340681" indent="-170340" lvl="1">
              <a:lnSpc>
                <a:spcPts val="2209"/>
              </a:lnSpc>
              <a:buFont typeface="Arial"/>
              <a:buChar char="•"/>
            </a:pPr>
            <a:r>
              <a:rPr lang="en-US" b="true" sz="1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EBITA</a:t>
            </a:r>
          </a:p>
          <a:p>
            <a:pPr algn="l" marL="340681" indent="-170340" lvl="1">
              <a:lnSpc>
                <a:spcPts val="2209"/>
              </a:lnSpc>
              <a:buFont typeface="Arial"/>
              <a:buChar char="•"/>
            </a:pPr>
            <a:r>
              <a:rPr lang="en-US" b="true" sz="1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 Profit Margin</a:t>
            </a:r>
          </a:p>
          <a:p>
            <a:pPr algn="l" marL="340681" indent="-170340" lvl="1">
              <a:lnSpc>
                <a:spcPts val="2209"/>
              </a:lnSpc>
              <a:buFont typeface="Arial"/>
              <a:buChar char="•"/>
            </a:pPr>
            <a:r>
              <a:rPr lang="en-US" b="true" sz="1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</a:t>
            </a:r>
          </a:p>
          <a:p>
            <a:pPr algn="l">
              <a:lnSpc>
                <a:spcPts val="220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004356" y="1709264"/>
            <a:ext cx="4824039" cy="40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  <a:spcBef>
                <a:spcPct val="0"/>
              </a:spcBef>
            </a:pPr>
            <a:r>
              <a:rPr lang="en-US" b="true" sz="2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 of the Agent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6" t="-3826" r="-3486" b="-34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3312" y="-434988"/>
            <a:ext cx="19849888" cy="11165562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5119" y="3950952"/>
            <a:ext cx="6343148" cy="2144503"/>
          </a:xfrm>
          <a:custGeom>
            <a:avLst/>
            <a:gdLst/>
            <a:ahLst/>
            <a:cxnLst/>
            <a:rect r="r" b="b" t="t" l="l"/>
            <a:pathLst>
              <a:path h="2144503" w="6343148">
                <a:moveTo>
                  <a:pt x="0" y="0"/>
                </a:moveTo>
                <a:lnTo>
                  <a:pt x="6343148" y="0"/>
                </a:lnTo>
                <a:lnTo>
                  <a:pt x="6343148" y="2144503"/>
                </a:lnTo>
                <a:lnTo>
                  <a:pt x="0" y="214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44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58841" y="228841"/>
            <a:ext cx="12119238" cy="1061120"/>
            <a:chOff x="0" y="0"/>
            <a:chExt cx="16158984" cy="1414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8984" cy="1414826"/>
            </a:xfrm>
            <a:custGeom>
              <a:avLst/>
              <a:gdLst/>
              <a:ahLst/>
              <a:cxnLst/>
              <a:rect r="r" b="b" t="t" l="l"/>
              <a:pathLst>
                <a:path h="1414826" w="16158984">
                  <a:moveTo>
                    <a:pt x="0" y="0"/>
                  </a:moveTo>
                  <a:lnTo>
                    <a:pt x="16158984" y="0"/>
                  </a:lnTo>
                  <a:lnTo>
                    <a:pt x="16158984" y="1414826"/>
                  </a:lnTo>
                  <a:lnTo>
                    <a:pt x="0" y="1414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6158984" cy="14338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0"/>
                </a:lnSpc>
              </a:pPr>
              <a:r>
                <a:rPr lang="en-US" b="true" sz="5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 Video Link &amp; Sub Agents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95743" y="4090498"/>
            <a:ext cx="6178072" cy="1976983"/>
          </a:xfrm>
          <a:custGeom>
            <a:avLst/>
            <a:gdLst/>
            <a:ahLst/>
            <a:cxnLst/>
            <a:rect r="r" b="b" t="t" l="l"/>
            <a:pathLst>
              <a:path h="1976983" w="6178072">
                <a:moveTo>
                  <a:pt x="0" y="0"/>
                </a:moveTo>
                <a:lnTo>
                  <a:pt x="6178072" y="0"/>
                </a:lnTo>
                <a:lnTo>
                  <a:pt x="6178072" y="1976983"/>
                </a:lnTo>
                <a:lnTo>
                  <a:pt x="0" y="1976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199230" y="3950952"/>
            <a:ext cx="6248131" cy="3887791"/>
          </a:xfrm>
          <a:custGeom>
            <a:avLst/>
            <a:gdLst/>
            <a:ahLst/>
            <a:cxnLst/>
            <a:rect r="r" b="b" t="t" l="l"/>
            <a:pathLst>
              <a:path h="3887791" w="6248131">
                <a:moveTo>
                  <a:pt x="0" y="0"/>
                </a:moveTo>
                <a:lnTo>
                  <a:pt x="6248131" y="0"/>
                </a:lnTo>
                <a:lnTo>
                  <a:pt x="6248131" y="3887790"/>
                </a:lnTo>
                <a:lnTo>
                  <a:pt x="0" y="3887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917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2345" y="2680735"/>
            <a:ext cx="5386972" cy="29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  <a:spcBef>
                <a:spcPct val="0"/>
              </a:spcBef>
            </a:pPr>
            <a:r>
              <a:rPr lang="en-US" b="true" sz="16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Sub-Agent 2 :Inventory and Stock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345" y="3022439"/>
            <a:ext cx="6045349" cy="54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Aim: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Tracks </a:t>
            </a:r>
            <a:r>
              <a:rPr lang="en-US" b="true" sz="15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 popularity 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</a:t>
            </a:r>
            <a:r>
              <a:rPr lang="en-US" b="true" sz="15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suggests inventory refilling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based on market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4821" y="3600962"/>
            <a:ext cx="1120198" cy="32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190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546" y="6421279"/>
            <a:ext cx="6343148" cy="55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3"/>
              </a:lnSpc>
              <a:spcBef>
                <a:spcPct val="0"/>
              </a:spcBef>
            </a:pPr>
            <a:r>
              <a:rPr lang="en-US" sz="15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</a:t>
            </a:r>
            <a:r>
              <a:rPr lang="en-US" b="true" sz="15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analyzes the Metrics </a:t>
            </a:r>
            <a:r>
              <a:rPr lang="en-US" sz="15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gives suggestions on stock / inventory refilling based on </a:t>
            </a:r>
            <a:r>
              <a:rPr lang="en-US" b="true" sz="15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trends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4546" y="7629152"/>
            <a:ext cx="3967432" cy="199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 Turnover Ratio</a:t>
            </a:r>
          </a:p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Inventory Outstanding </a:t>
            </a:r>
          </a:p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Stock-to-Sales Ratio</a:t>
            </a:r>
          </a:p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GMROI</a:t>
            </a:r>
          </a:p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Reorder Point (ROP)</a:t>
            </a:r>
          </a:p>
          <a:p>
            <a:pPr algn="l" marL="410921" indent="-205461" lvl="1">
              <a:lnSpc>
                <a:spcPts val="2664"/>
              </a:lnSpc>
              <a:buFont typeface="Arial"/>
              <a:buChar char="•"/>
            </a:pPr>
            <a:r>
              <a:rPr lang="en-US" b="true" sz="1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(EOQ)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973" y="7146747"/>
            <a:ext cx="1587182" cy="28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b="true" sz="17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 it uses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3920" y="2659615"/>
            <a:ext cx="4575423" cy="28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3"/>
              </a:lnSpc>
              <a:spcBef>
                <a:spcPct val="0"/>
              </a:spcBef>
            </a:pPr>
            <a:r>
              <a:rPr lang="en-US" b="true" sz="16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Sub-Agent 3 :Financial Planning and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8993" y="3070890"/>
            <a:ext cx="5196703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7"/>
              </a:lnSpc>
              <a:spcBef>
                <a:spcPct val="0"/>
              </a:spcBef>
            </a:pPr>
            <a:r>
              <a:rPr lang="en-US" b="true" sz="1598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</a:t>
            </a:r>
            <a:r>
              <a:rPr lang="en-US" sz="1598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: To give Financial Planning and Analysis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29439" y="2669140"/>
            <a:ext cx="3647911" cy="2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  <a:spcBef>
                <a:spcPct val="0"/>
              </a:spcBef>
            </a:pPr>
            <a:r>
              <a:rPr lang="en-US" b="true" sz="164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Sub-Agent 4 :News Alert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3825" y="3031890"/>
            <a:ext cx="6124175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7"/>
              </a:lnSpc>
              <a:spcBef>
                <a:spcPct val="0"/>
              </a:spcBef>
            </a:pPr>
            <a:r>
              <a:rPr lang="en-US" b="true" sz="1598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</a:t>
            </a:r>
            <a:r>
              <a:rPr lang="en-US" sz="1598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: To Give News Alerts of Competetive Rivals of a Buisness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7361" y="3814273"/>
            <a:ext cx="5557103" cy="28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4"/>
              </a:lnSpc>
              <a:spcBef>
                <a:spcPct val="0"/>
              </a:spcBef>
            </a:pPr>
            <a:r>
              <a:rPr lang="en-US" b="true" sz="17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77849" y="6388484"/>
            <a:ext cx="5426615" cy="8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</a:t>
            </a: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WebScrapes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Websites by </a:t>
            </a: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WebCrawler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Node and gives every news relevant to the </a:t>
            </a: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startups domain and industry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6627" y="8248317"/>
            <a:ext cx="6509068" cy="97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4"/>
              </a:lnSpc>
              <a:spcBef>
                <a:spcPct val="0"/>
              </a:spcBef>
            </a:pPr>
            <a:r>
              <a:rPr lang="en-US" b="true" sz="566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youtu.be/jFWeJsk8u98"/>
              </a:rPr>
              <a:t>DEMO VIDEO LINK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57042" y="3670055"/>
            <a:ext cx="2280642" cy="29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  <a:spcBef>
                <a:spcPct val="0"/>
              </a:spcBef>
            </a:pPr>
            <a:r>
              <a:rPr lang="en-US" b="true" sz="17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Intents Of Sub Agent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86325" y="9114193"/>
            <a:ext cx="7315349" cy="66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38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https://youtu.be/jFWeJsk8u98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5" t="-4216" r="-4782" b="-47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809875"/>
            <a:ext cx="3571875" cy="6057900"/>
            <a:chOff x="0" y="0"/>
            <a:chExt cx="940741" cy="15954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CB93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1525" y="3000375"/>
            <a:ext cx="3571875" cy="6057900"/>
            <a:chOff x="0" y="0"/>
            <a:chExt cx="940741" cy="15954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A2701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2346" y="3565452"/>
            <a:ext cx="30502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C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Seamless Workflow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525" y="5095875"/>
            <a:ext cx="330740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Investors and startups can communicate, schedule meetings, track progress,and share documents effortlessly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1625" y="2809875"/>
            <a:ext cx="3571875" cy="6057900"/>
            <a:chOff x="0" y="0"/>
            <a:chExt cx="940741" cy="1595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F4605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24450" y="3000375"/>
            <a:ext cx="3571875" cy="6057900"/>
            <a:chOff x="0" y="0"/>
            <a:chExt cx="940741" cy="15954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C236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63138" y="2809875"/>
            <a:ext cx="3571875" cy="6057900"/>
            <a:chOff x="0" y="0"/>
            <a:chExt cx="940741" cy="15954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2BCDD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05962" y="3000375"/>
            <a:ext cx="3571875" cy="6057900"/>
            <a:chOff x="0" y="0"/>
            <a:chExt cx="940741" cy="15954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12A0A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344650" y="2809875"/>
            <a:ext cx="3571875" cy="6057900"/>
            <a:chOff x="0" y="0"/>
            <a:chExt cx="940741" cy="15954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9CCB9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087475" y="3000375"/>
            <a:ext cx="3571875" cy="6057900"/>
            <a:chOff x="0" y="0"/>
            <a:chExt cx="940741" cy="159549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0741" cy="1595496"/>
            </a:xfrm>
            <a:custGeom>
              <a:avLst/>
              <a:gdLst/>
              <a:ahLst/>
              <a:cxnLst/>
              <a:rect r="r" b="b" t="t" l="l"/>
              <a:pathLst>
                <a:path h="1595496" w="940741">
                  <a:moveTo>
                    <a:pt x="110541" y="0"/>
                  </a:moveTo>
                  <a:lnTo>
                    <a:pt x="830200" y="0"/>
                  </a:lnTo>
                  <a:cubicBezTo>
                    <a:pt x="891250" y="0"/>
                    <a:pt x="940741" y="49491"/>
                    <a:pt x="940741" y="110541"/>
                  </a:cubicBezTo>
                  <a:lnTo>
                    <a:pt x="940741" y="1484955"/>
                  </a:lnTo>
                  <a:cubicBezTo>
                    <a:pt x="940741" y="1546006"/>
                    <a:pt x="891250" y="1595496"/>
                    <a:pt x="830200" y="1595496"/>
                  </a:cubicBezTo>
                  <a:lnTo>
                    <a:pt x="110541" y="1595496"/>
                  </a:lnTo>
                  <a:cubicBezTo>
                    <a:pt x="81224" y="1595496"/>
                    <a:pt x="53107" y="1583850"/>
                    <a:pt x="32377" y="1563120"/>
                  </a:cubicBezTo>
                  <a:cubicBezTo>
                    <a:pt x="11646" y="1542389"/>
                    <a:pt x="0" y="1514273"/>
                    <a:pt x="0" y="1484955"/>
                  </a:cubicBezTo>
                  <a:lnTo>
                    <a:pt x="0" y="110541"/>
                  </a:lnTo>
                  <a:cubicBezTo>
                    <a:pt x="0" y="49491"/>
                    <a:pt x="49491" y="0"/>
                    <a:pt x="110541" y="0"/>
                  </a:cubicBezTo>
                  <a:close/>
                </a:path>
              </a:pathLst>
            </a:custGeom>
            <a:solidFill>
              <a:srgbClr val="678D5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940741" cy="16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81625" y="3565452"/>
            <a:ext cx="30502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C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Give Real-Time Investor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66784" y="3346377"/>
            <a:ext cx="30502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C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Blockchain powered funding and compliance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44650" y="3565452"/>
            <a:ext cx="30502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C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Pitch Deck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56684" y="5095875"/>
            <a:ext cx="330740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Cru</a:t>
            </a: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nchbase and Traxcn API’s being Exclusive users only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38196" y="5095875"/>
            <a:ext cx="330740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 Smart contracts for secure, automated, and transparent funding.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16062" y="5095875"/>
            <a:ext cx="330740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Pitch</a:t>
            </a:r>
            <a:r>
              <a:rPr lang="en-US" sz="2499">
                <a:solidFill>
                  <a:srgbClr val="FFFCF4"/>
                </a:solidFill>
                <a:latin typeface="Canva Sans"/>
                <a:ea typeface="Canva Sans"/>
                <a:cs typeface="Canva Sans"/>
                <a:sym typeface="Canva Sans"/>
              </a:rPr>
              <a:t> Deck that provides insights into presentations and financial overciews for investors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50757" y="275912"/>
            <a:ext cx="16162200" cy="1061120"/>
            <a:chOff x="0" y="0"/>
            <a:chExt cx="21549600" cy="141482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549599" cy="1414826"/>
            </a:xfrm>
            <a:custGeom>
              <a:avLst/>
              <a:gdLst/>
              <a:ahLst/>
              <a:cxnLst/>
              <a:rect r="r" b="b" t="t" l="l"/>
              <a:pathLst>
                <a:path h="1414826" w="21549599">
                  <a:moveTo>
                    <a:pt x="0" y="0"/>
                  </a:moveTo>
                  <a:lnTo>
                    <a:pt x="21549599" y="0"/>
                  </a:lnTo>
                  <a:lnTo>
                    <a:pt x="21549599" y="1414826"/>
                  </a:lnTo>
                  <a:lnTo>
                    <a:pt x="0" y="1414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21549600" cy="14338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0"/>
                </a:lnSpc>
              </a:pPr>
              <a:r>
                <a:rPr lang="en-US" b="true" sz="52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DAGi_NEg1uE</dc:identifier>
  <dcterms:modified xsi:type="dcterms:W3CDTF">2011-08-01T06:04:30Z</dcterms:modified>
  <cp:revision>1</cp:revision>
  <dc:title>SYRUS PPT Template.pptx</dc:title>
</cp:coreProperties>
</file>